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</p:sldIdLst>
  <p:sldSz cx="10439400" cy="15119350"/>
  <p:notesSz cx="9918700" cy="1435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92" autoAdjust="0"/>
    <p:restoredTop sz="94660"/>
  </p:normalViewPr>
  <p:slideViewPr>
    <p:cSldViewPr snapToGrid="0">
      <p:cViewPr varScale="1">
        <p:scale>
          <a:sx n="51" d="100"/>
          <a:sy n="51" d="100"/>
        </p:scale>
        <p:origin x="38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2474395"/>
            <a:ext cx="8873490" cy="5263774"/>
          </a:xfrm>
        </p:spPr>
        <p:txBody>
          <a:bodyPr anchor="b"/>
          <a:lstStyle>
            <a:lvl1pPr algn="ctr">
              <a:defRPr sz="68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7941160"/>
            <a:ext cx="7829550" cy="3650342"/>
          </a:xfrm>
        </p:spPr>
        <p:txBody>
          <a:bodyPr/>
          <a:lstStyle>
            <a:lvl1pPr marL="0" indent="0" algn="ctr">
              <a:buNone/>
              <a:defRPr sz="2740"/>
            </a:lvl1pPr>
            <a:lvl2pPr marL="521985" indent="0" algn="ctr">
              <a:buNone/>
              <a:defRPr sz="2283"/>
            </a:lvl2pPr>
            <a:lvl3pPr marL="1043970" indent="0" algn="ctr">
              <a:buNone/>
              <a:defRPr sz="2055"/>
            </a:lvl3pPr>
            <a:lvl4pPr marL="1565956" indent="0" algn="ctr">
              <a:buNone/>
              <a:defRPr sz="1827"/>
            </a:lvl4pPr>
            <a:lvl5pPr marL="2087941" indent="0" algn="ctr">
              <a:buNone/>
              <a:defRPr sz="1827"/>
            </a:lvl5pPr>
            <a:lvl6pPr marL="2609926" indent="0" algn="ctr">
              <a:buNone/>
              <a:defRPr sz="1827"/>
            </a:lvl6pPr>
            <a:lvl7pPr marL="3131911" indent="0" algn="ctr">
              <a:buNone/>
              <a:defRPr sz="1827"/>
            </a:lvl7pPr>
            <a:lvl8pPr marL="3653897" indent="0" algn="ctr">
              <a:buNone/>
              <a:defRPr sz="1827"/>
            </a:lvl8pPr>
            <a:lvl9pPr marL="4175882" indent="0" algn="ctr">
              <a:buNone/>
              <a:defRPr sz="182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0066-57B8-4CF4-8855-99A7C5B6FB01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9221-C759-49FF-9582-C435F40F54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45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0066-57B8-4CF4-8855-99A7C5B6FB01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9221-C759-49FF-9582-C435F40F54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58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804966"/>
            <a:ext cx="2250996" cy="128129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804966"/>
            <a:ext cx="6622494" cy="128129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0066-57B8-4CF4-8855-99A7C5B6FB01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9221-C759-49FF-9582-C435F40F54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66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0066-57B8-4CF4-8855-99A7C5B6FB01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9221-C759-49FF-9582-C435F40F54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50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3769342"/>
            <a:ext cx="9003983" cy="6289229"/>
          </a:xfrm>
        </p:spPr>
        <p:txBody>
          <a:bodyPr anchor="b"/>
          <a:lstStyle>
            <a:lvl1pPr>
              <a:defRPr sz="68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10118069"/>
            <a:ext cx="9003983" cy="3307357"/>
          </a:xfrm>
        </p:spPr>
        <p:txBody>
          <a:bodyPr/>
          <a:lstStyle>
            <a:lvl1pPr marL="0" indent="0">
              <a:buNone/>
              <a:defRPr sz="2740">
                <a:solidFill>
                  <a:schemeClr val="tx1"/>
                </a:solidFill>
              </a:defRPr>
            </a:lvl1pPr>
            <a:lvl2pPr marL="521985" indent="0">
              <a:buNone/>
              <a:defRPr sz="2283">
                <a:solidFill>
                  <a:schemeClr val="tx1">
                    <a:tint val="75000"/>
                  </a:schemeClr>
                </a:solidFill>
              </a:defRPr>
            </a:lvl2pPr>
            <a:lvl3pPr marL="1043970" indent="0">
              <a:buNone/>
              <a:defRPr sz="2055">
                <a:solidFill>
                  <a:schemeClr val="tx1">
                    <a:tint val="75000"/>
                  </a:schemeClr>
                </a:solidFill>
              </a:defRPr>
            </a:lvl3pPr>
            <a:lvl4pPr marL="1565956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4pPr>
            <a:lvl5pPr marL="2087941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5pPr>
            <a:lvl6pPr marL="2609926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6pPr>
            <a:lvl7pPr marL="3131911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7pPr>
            <a:lvl8pPr marL="3653897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8pPr>
            <a:lvl9pPr marL="4175882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0066-57B8-4CF4-8855-99A7C5B6FB01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9221-C759-49FF-9582-C435F40F54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73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4024827"/>
            <a:ext cx="4436745" cy="95930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4024827"/>
            <a:ext cx="4436745" cy="95930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0066-57B8-4CF4-8855-99A7C5B6FB01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9221-C759-49FF-9582-C435F40F54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50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804969"/>
            <a:ext cx="9003983" cy="29223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3706342"/>
            <a:ext cx="4416355" cy="1816421"/>
          </a:xfrm>
        </p:spPr>
        <p:txBody>
          <a:bodyPr anchor="b"/>
          <a:lstStyle>
            <a:lvl1pPr marL="0" indent="0">
              <a:buNone/>
              <a:defRPr sz="2740" b="1"/>
            </a:lvl1pPr>
            <a:lvl2pPr marL="521985" indent="0">
              <a:buNone/>
              <a:defRPr sz="2283" b="1"/>
            </a:lvl2pPr>
            <a:lvl3pPr marL="1043970" indent="0">
              <a:buNone/>
              <a:defRPr sz="2055" b="1"/>
            </a:lvl3pPr>
            <a:lvl4pPr marL="1565956" indent="0">
              <a:buNone/>
              <a:defRPr sz="1827" b="1"/>
            </a:lvl4pPr>
            <a:lvl5pPr marL="2087941" indent="0">
              <a:buNone/>
              <a:defRPr sz="1827" b="1"/>
            </a:lvl5pPr>
            <a:lvl6pPr marL="2609926" indent="0">
              <a:buNone/>
              <a:defRPr sz="1827" b="1"/>
            </a:lvl6pPr>
            <a:lvl7pPr marL="3131911" indent="0">
              <a:buNone/>
              <a:defRPr sz="1827" b="1"/>
            </a:lvl7pPr>
            <a:lvl8pPr marL="3653897" indent="0">
              <a:buNone/>
              <a:defRPr sz="1827" b="1"/>
            </a:lvl8pPr>
            <a:lvl9pPr marL="4175882" indent="0">
              <a:buNone/>
              <a:defRPr sz="182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5522763"/>
            <a:ext cx="4416355" cy="812315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3706342"/>
            <a:ext cx="4438105" cy="1816421"/>
          </a:xfrm>
        </p:spPr>
        <p:txBody>
          <a:bodyPr anchor="b"/>
          <a:lstStyle>
            <a:lvl1pPr marL="0" indent="0">
              <a:buNone/>
              <a:defRPr sz="2740" b="1"/>
            </a:lvl1pPr>
            <a:lvl2pPr marL="521985" indent="0">
              <a:buNone/>
              <a:defRPr sz="2283" b="1"/>
            </a:lvl2pPr>
            <a:lvl3pPr marL="1043970" indent="0">
              <a:buNone/>
              <a:defRPr sz="2055" b="1"/>
            </a:lvl3pPr>
            <a:lvl4pPr marL="1565956" indent="0">
              <a:buNone/>
              <a:defRPr sz="1827" b="1"/>
            </a:lvl4pPr>
            <a:lvl5pPr marL="2087941" indent="0">
              <a:buNone/>
              <a:defRPr sz="1827" b="1"/>
            </a:lvl5pPr>
            <a:lvl6pPr marL="2609926" indent="0">
              <a:buNone/>
              <a:defRPr sz="1827" b="1"/>
            </a:lvl6pPr>
            <a:lvl7pPr marL="3131911" indent="0">
              <a:buNone/>
              <a:defRPr sz="1827" b="1"/>
            </a:lvl7pPr>
            <a:lvl8pPr marL="3653897" indent="0">
              <a:buNone/>
              <a:defRPr sz="1827" b="1"/>
            </a:lvl8pPr>
            <a:lvl9pPr marL="4175882" indent="0">
              <a:buNone/>
              <a:defRPr sz="182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5522763"/>
            <a:ext cx="4438105" cy="812315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0066-57B8-4CF4-8855-99A7C5B6FB01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9221-C759-49FF-9582-C435F40F54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72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0066-57B8-4CF4-8855-99A7C5B6FB01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9221-C759-49FF-9582-C435F40F54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69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0066-57B8-4CF4-8855-99A7C5B6FB01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9221-C759-49FF-9582-C435F40F54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7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1007957"/>
            <a:ext cx="3366978" cy="3527848"/>
          </a:xfrm>
        </p:spPr>
        <p:txBody>
          <a:bodyPr anchor="b"/>
          <a:lstStyle>
            <a:lvl1pPr>
              <a:defRPr sz="365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2176910"/>
            <a:ext cx="5284946" cy="10744538"/>
          </a:xfrm>
        </p:spPr>
        <p:txBody>
          <a:bodyPr/>
          <a:lstStyle>
            <a:lvl1pPr>
              <a:defRPr sz="3653"/>
            </a:lvl1pPr>
            <a:lvl2pPr>
              <a:defRPr sz="3197"/>
            </a:lvl2pPr>
            <a:lvl3pPr>
              <a:defRPr sz="2740"/>
            </a:lvl3pPr>
            <a:lvl4pPr>
              <a:defRPr sz="2283"/>
            </a:lvl4pPr>
            <a:lvl5pPr>
              <a:defRPr sz="2283"/>
            </a:lvl5pPr>
            <a:lvl6pPr>
              <a:defRPr sz="2283"/>
            </a:lvl6pPr>
            <a:lvl7pPr>
              <a:defRPr sz="2283"/>
            </a:lvl7pPr>
            <a:lvl8pPr>
              <a:defRPr sz="2283"/>
            </a:lvl8pPr>
            <a:lvl9pPr>
              <a:defRPr sz="2283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4535805"/>
            <a:ext cx="3366978" cy="8403140"/>
          </a:xfrm>
        </p:spPr>
        <p:txBody>
          <a:bodyPr/>
          <a:lstStyle>
            <a:lvl1pPr marL="0" indent="0">
              <a:buNone/>
              <a:defRPr sz="1827"/>
            </a:lvl1pPr>
            <a:lvl2pPr marL="521985" indent="0">
              <a:buNone/>
              <a:defRPr sz="1598"/>
            </a:lvl2pPr>
            <a:lvl3pPr marL="1043970" indent="0">
              <a:buNone/>
              <a:defRPr sz="1370"/>
            </a:lvl3pPr>
            <a:lvl4pPr marL="1565956" indent="0">
              <a:buNone/>
              <a:defRPr sz="1142"/>
            </a:lvl4pPr>
            <a:lvl5pPr marL="2087941" indent="0">
              <a:buNone/>
              <a:defRPr sz="1142"/>
            </a:lvl5pPr>
            <a:lvl6pPr marL="2609926" indent="0">
              <a:buNone/>
              <a:defRPr sz="1142"/>
            </a:lvl6pPr>
            <a:lvl7pPr marL="3131911" indent="0">
              <a:buNone/>
              <a:defRPr sz="1142"/>
            </a:lvl7pPr>
            <a:lvl8pPr marL="3653897" indent="0">
              <a:buNone/>
              <a:defRPr sz="1142"/>
            </a:lvl8pPr>
            <a:lvl9pPr marL="4175882" indent="0">
              <a:buNone/>
              <a:defRPr sz="114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0066-57B8-4CF4-8855-99A7C5B6FB01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9221-C759-49FF-9582-C435F40F54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22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1007957"/>
            <a:ext cx="3366978" cy="3527848"/>
          </a:xfrm>
        </p:spPr>
        <p:txBody>
          <a:bodyPr anchor="b"/>
          <a:lstStyle>
            <a:lvl1pPr>
              <a:defRPr sz="365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2176910"/>
            <a:ext cx="5284946" cy="10744538"/>
          </a:xfrm>
        </p:spPr>
        <p:txBody>
          <a:bodyPr anchor="t"/>
          <a:lstStyle>
            <a:lvl1pPr marL="0" indent="0">
              <a:buNone/>
              <a:defRPr sz="3653"/>
            </a:lvl1pPr>
            <a:lvl2pPr marL="521985" indent="0">
              <a:buNone/>
              <a:defRPr sz="3197"/>
            </a:lvl2pPr>
            <a:lvl3pPr marL="1043970" indent="0">
              <a:buNone/>
              <a:defRPr sz="2740"/>
            </a:lvl3pPr>
            <a:lvl4pPr marL="1565956" indent="0">
              <a:buNone/>
              <a:defRPr sz="2283"/>
            </a:lvl4pPr>
            <a:lvl5pPr marL="2087941" indent="0">
              <a:buNone/>
              <a:defRPr sz="2283"/>
            </a:lvl5pPr>
            <a:lvl6pPr marL="2609926" indent="0">
              <a:buNone/>
              <a:defRPr sz="2283"/>
            </a:lvl6pPr>
            <a:lvl7pPr marL="3131911" indent="0">
              <a:buNone/>
              <a:defRPr sz="2283"/>
            </a:lvl7pPr>
            <a:lvl8pPr marL="3653897" indent="0">
              <a:buNone/>
              <a:defRPr sz="2283"/>
            </a:lvl8pPr>
            <a:lvl9pPr marL="4175882" indent="0">
              <a:buNone/>
              <a:defRPr sz="228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4535805"/>
            <a:ext cx="3366978" cy="8403140"/>
          </a:xfrm>
        </p:spPr>
        <p:txBody>
          <a:bodyPr/>
          <a:lstStyle>
            <a:lvl1pPr marL="0" indent="0">
              <a:buNone/>
              <a:defRPr sz="1827"/>
            </a:lvl1pPr>
            <a:lvl2pPr marL="521985" indent="0">
              <a:buNone/>
              <a:defRPr sz="1598"/>
            </a:lvl2pPr>
            <a:lvl3pPr marL="1043970" indent="0">
              <a:buNone/>
              <a:defRPr sz="1370"/>
            </a:lvl3pPr>
            <a:lvl4pPr marL="1565956" indent="0">
              <a:buNone/>
              <a:defRPr sz="1142"/>
            </a:lvl4pPr>
            <a:lvl5pPr marL="2087941" indent="0">
              <a:buNone/>
              <a:defRPr sz="1142"/>
            </a:lvl5pPr>
            <a:lvl6pPr marL="2609926" indent="0">
              <a:buNone/>
              <a:defRPr sz="1142"/>
            </a:lvl6pPr>
            <a:lvl7pPr marL="3131911" indent="0">
              <a:buNone/>
              <a:defRPr sz="1142"/>
            </a:lvl7pPr>
            <a:lvl8pPr marL="3653897" indent="0">
              <a:buNone/>
              <a:defRPr sz="1142"/>
            </a:lvl8pPr>
            <a:lvl9pPr marL="4175882" indent="0">
              <a:buNone/>
              <a:defRPr sz="114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0066-57B8-4CF4-8855-99A7C5B6FB01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9221-C759-49FF-9582-C435F40F54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46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804969"/>
            <a:ext cx="9003983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4024827"/>
            <a:ext cx="9003983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14013401"/>
            <a:ext cx="2348865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A0066-57B8-4CF4-8855-99A7C5B6FB01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14013401"/>
            <a:ext cx="352329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14013401"/>
            <a:ext cx="2348865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9221-C759-49FF-9582-C435F40F54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52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43970" rtl="0" eaLnBrk="1" latinLnBrk="0" hangingPunct="1">
        <a:lnSpc>
          <a:spcPct val="90000"/>
        </a:lnSpc>
        <a:spcBef>
          <a:spcPct val="0"/>
        </a:spcBef>
        <a:buNone/>
        <a:defRPr sz="50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993" indent="-260993" algn="l" defTabSz="1043970" rtl="0" eaLnBrk="1" latinLnBrk="0" hangingPunct="1">
        <a:lnSpc>
          <a:spcPct val="90000"/>
        </a:lnSpc>
        <a:spcBef>
          <a:spcPts val="1142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1pPr>
      <a:lvl2pPr marL="782978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63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283" kern="1200">
          <a:solidFill>
            <a:schemeClr val="tx1"/>
          </a:solidFill>
          <a:latin typeface="+mn-lt"/>
          <a:ea typeface="+mn-ea"/>
          <a:cs typeface="+mn-cs"/>
        </a:defRPr>
      </a:lvl3pPr>
      <a:lvl4pPr marL="1826948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4pPr>
      <a:lvl5pPr marL="2348934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5pPr>
      <a:lvl6pPr marL="2870919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6pPr>
      <a:lvl7pPr marL="3392904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7pPr>
      <a:lvl8pPr marL="3914889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8pPr>
      <a:lvl9pPr marL="4436875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1pPr>
      <a:lvl2pPr marL="521985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1043970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3pPr>
      <a:lvl4pPr marL="1565956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4pPr>
      <a:lvl5pPr marL="2087941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5pPr>
      <a:lvl6pPr marL="2609926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6pPr>
      <a:lvl7pPr marL="3131911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7pPr>
      <a:lvl8pPr marL="3653897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8pPr>
      <a:lvl9pPr marL="4175882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10.svg"/><Relationship Id="rId39" Type="http://schemas.openxmlformats.org/officeDocument/2006/relationships/image" Target="../media/image25.png"/><Relationship Id="rId34" Type="http://schemas.openxmlformats.org/officeDocument/2006/relationships/image" Target="../media/image22.png"/><Relationship Id="rId42" Type="http://schemas.openxmlformats.org/officeDocument/2006/relationships/image" Target="../media/image27.png"/><Relationship Id="rId47" Type="http://schemas.openxmlformats.org/officeDocument/2006/relationships/image" Target="../media/image31.png"/><Relationship Id="rId50" Type="http://schemas.microsoft.com/office/2007/relationships/hdphoto" Target="../media/hdphoto3.wdp"/><Relationship Id="rId55" Type="http://schemas.openxmlformats.org/officeDocument/2006/relationships/image" Target="../media/image35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9" Type="http://schemas.openxmlformats.org/officeDocument/2006/relationships/image" Target="../media/image21.png"/><Relationship Id="rId11" Type="http://schemas.openxmlformats.org/officeDocument/2006/relationships/image" Target="../media/image9.png"/><Relationship Id="rId24" Type="http://schemas.openxmlformats.org/officeDocument/2006/relationships/image" Target="../media/image18.png"/><Relationship Id="rId37" Type="http://schemas.openxmlformats.org/officeDocument/2006/relationships/image" Target="../media/image24.png"/><Relationship Id="rId40" Type="http://schemas.openxmlformats.org/officeDocument/2006/relationships/image" Target="../media/image36.svg"/><Relationship Id="rId45" Type="http://schemas.openxmlformats.org/officeDocument/2006/relationships/image" Target="../media/image27.svg"/><Relationship Id="rId53" Type="http://schemas.openxmlformats.org/officeDocument/2006/relationships/image" Target="../media/image34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21.svg"/><Relationship Id="rId28" Type="http://schemas.microsoft.com/office/2007/relationships/hdphoto" Target="../media/hdphoto2.wdp"/><Relationship Id="rId36" Type="http://schemas.openxmlformats.org/officeDocument/2006/relationships/image" Target="../media/image32.svg"/><Relationship Id="rId49" Type="http://schemas.openxmlformats.org/officeDocument/2006/relationships/image" Target="../media/image32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4" Type="http://schemas.openxmlformats.org/officeDocument/2006/relationships/image" Target="../media/image29.png"/><Relationship Id="rId52" Type="http://schemas.openxmlformats.org/officeDocument/2006/relationships/image" Target="../media/image42.sv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7" Type="http://schemas.openxmlformats.org/officeDocument/2006/relationships/image" Target="../media/image20.png"/><Relationship Id="rId35" Type="http://schemas.openxmlformats.org/officeDocument/2006/relationships/image" Target="../media/image23.png"/><Relationship Id="rId43" Type="http://schemas.openxmlformats.org/officeDocument/2006/relationships/image" Target="../media/image28.png"/><Relationship Id="rId48" Type="http://schemas.openxmlformats.org/officeDocument/2006/relationships/image" Target="../media/image39.svg"/><Relationship Id="rId8" Type="http://schemas.openxmlformats.org/officeDocument/2006/relationships/image" Target="../media/image6.png"/><Relationship Id="rId51" Type="http://schemas.openxmlformats.org/officeDocument/2006/relationships/image" Target="../media/image33.png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19.png"/><Relationship Id="rId33" Type="http://schemas.openxmlformats.org/officeDocument/2006/relationships/image" Target="../media/image30.svg"/><Relationship Id="rId38" Type="http://schemas.openxmlformats.org/officeDocument/2006/relationships/image" Target="../media/image34.svg"/><Relationship Id="rId46" Type="http://schemas.openxmlformats.org/officeDocument/2006/relationships/image" Target="../media/image30.png"/><Relationship Id="rId41" Type="http://schemas.openxmlformats.org/officeDocument/2006/relationships/image" Target="../media/image26.jpeg"/><Relationship Id="rId54" Type="http://schemas.openxmlformats.org/officeDocument/2006/relationships/image" Target="../media/image4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9AC9EA4A-DD16-485D-5E7E-8C1233D218EE}"/>
              </a:ext>
            </a:extLst>
          </p:cNvPr>
          <p:cNvSpPr/>
          <p:nvPr/>
        </p:nvSpPr>
        <p:spPr>
          <a:xfrm>
            <a:off x="-42237" y="11913887"/>
            <a:ext cx="3397858" cy="31642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1F9EE436-EC68-EC6E-298A-7DB48322B7E9}"/>
              </a:ext>
            </a:extLst>
          </p:cNvPr>
          <p:cNvSpPr/>
          <p:nvPr/>
        </p:nvSpPr>
        <p:spPr>
          <a:xfrm>
            <a:off x="4940684" y="1739044"/>
            <a:ext cx="5577148" cy="80745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ELEGANT TYPEWRITER" panose="02000500000000000000" pitchFamily="2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82B0112-1C7C-56FC-8BB9-277F134F1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90" y="5405272"/>
            <a:ext cx="1720315" cy="1058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C972DD7D-3CDE-1AEA-C7D4-FDEFC2935E01}"/>
              </a:ext>
            </a:extLst>
          </p:cNvPr>
          <p:cNvSpPr/>
          <p:nvPr/>
        </p:nvSpPr>
        <p:spPr>
          <a:xfrm>
            <a:off x="-110656" y="1739045"/>
            <a:ext cx="5451016" cy="45889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ELEGANT TYPEWRITER" panose="02000500000000000000" pitchFamily="2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2C53D23-5402-DF67-9878-E4D8EB01D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79" y="4446697"/>
            <a:ext cx="1732219" cy="120502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2F30378-F2C4-E6C3-0C84-68CE2EE96AFF}"/>
              </a:ext>
            </a:extLst>
          </p:cNvPr>
          <p:cNvSpPr txBox="1"/>
          <p:nvPr/>
        </p:nvSpPr>
        <p:spPr>
          <a:xfrm>
            <a:off x="2076942" y="334563"/>
            <a:ext cx="6365286" cy="55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434307">
              <a:defRPr/>
            </a:pPr>
            <a:r>
              <a:rPr lang="pt-BR" sz="3038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GANT TYPEWRITER" panose="02000500000000000000" pitchFamily="2" charset="0"/>
              </a:rPr>
              <a:t>ZONA DE </a:t>
            </a:r>
            <a:r>
              <a:rPr lang="pt-BR" sz="3038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GANT TYPEWRITER" panose="02000500000000000000" pitchFamily="2" charset="0"/>
              </a:rPr>
              <a:t>AMORTECIMENTO</a:t>
            </a:r>
            <a:endParaRPr lang="pt-BR" sz="3314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GANT TYPEWRITER" panose="020005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C936A69-F74E-2C9A-5F79-D321BCFCF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27" y="3193114"/>
            <a:ext cx="1210941" cy="9082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C277507-7510-3888-CD26-F22423114E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81" y="3357091"/>
            <a:ext cx="1353936" cy="90036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05FC04D-DC13-1974-C2A0-75E01A4DB0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" y="4117883"/>
            <a:ext cx="1961703" cy="134638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48BA5BC-0A4B-6D2C-7754-E6CFF6ADFB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18" y="2674255"/>
            <a:ext cx="576047" cy="57604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E00FE6C-25E2-C9FD-A79D-9A417FA67E0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 r="50901"/>
          <a:stretch/>
        </p:blipFill>
        <p:spPr>
          <a:xfrm>
            <a:off x="6822058" y="3063240"/>
            <a:ext cx="782702" cy="62145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27922B9-A420-813A-DEEA-AF7FBE01611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4" r="6228" b="11853"/>
          <a:stretch/>
        </p:blipFill>
        <p:spPr>
          <a:xfrm>
            <a:off x="9323070" y="3908260"/>
            <a:ext cx="876300" cy="124961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2AFF265-8F12-2E84-B36B-9D31F8EDDD6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21220" r="38108" b="23259"/>
          <a:stretch/>
        </p:blipFill>
        <p:spPr>
          <a:xfrm>
            <a:off x="7565183" y="8378936"/>
            <a:ext cx="967740" cy="97536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5A682CD-F455-50F7-1319-304D5DAF4E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70"/>
          <a:stretch/>
        </p:blipFill>
        <p:spPr>
          <a:xfrm>
            <a:off x="5610502" y="8156328"/>
            <a:ext cx="1428286" cy="130111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16A5DAE-8705-DA51-4B00-CF540F362B8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1" r="10375"/>
          <a:stretch/>
        </p:blipFill>
        <p:spPr>
          <a:xfrm>
            <a:off x="9263611" y="7821314"/>
            <a:ext cx="845820" cy="158052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E077AEE-C3E0-FAA2-C92B-2E000764051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941" y="4026138"/>
            <a:ext cx="636242" cy="636242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A6E3C506-E48A-5267-51EE-35BB3B7C06EF}"/>
              </a:ext>
            </a:extLst>
          </p:cNvPr>
          <p:cNvSpPr txBox="1"/>
          <p:nvPr/>
        </p:nvSpPr>
        <p:spPr>
          <a:xfrm>
            <a:off x="157891" y="12294264"/>
            <a:ext cx="2997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GANT TYPEWRITER" panose="02000500000000000000" pitchFamily="2" charset="0"/>
              </a:rPr>
              <a:t>Impactos visuais sobre a paisagem </a:t>
            </a:r>
            <a:r>
              <a:rPr lang="pt-B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GANT TYPEWRITER" panose="02000500000000000000" pitchFamily="2" charset="0"/>
              </a:rPr>
              <a:t>cênica</a:t>
            </a:r>
            <a:endParaRPr lang="pt-B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GANT TYPEWRITER" panose="02000500000000000000" pitchFamily="2" charset="0"/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273A60DD-0FD3-E97A-7860-6FCEEDAEA0F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8" y="12868275"/>
            <a:ext cx="1671308" cy="117000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F341D8F3-097F-CE6B-53E0-810269E3EA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" y="13363896"/>
            <a:ext cx="2071465" cy="126877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2" name="CaixaDeTexto 81">
            <a:extLst>
              <a:ext uri="{FF2B5EF4-FFF2-40B4-BE49-F238E27FC236}">
                <a16:creationId xmlns:a16="http://schemas.microsoft.com/office/drawing/2014/main" id="{BB7A495B-C36E-CCE0-5C4D-8B44BE428C59}"/>
              </a:ext>
            </a:extLst>
          </p:cNvPr>
          <p:cNvSpPr txBox="1"/>
          <p:nvPr/>
        </p:nvSpPr>
        <p:spPr>
          <a:xfrm>
            <a:off x="2347752" y="1170504"/>
            <a:ext cx="5823667" cy="41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7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GANT TYPEWRITER" panose="02000500000000000000" pitchFamily="2" charset="0"/>
              </a:rPr>
              <a:t>Atividades</a:t>
            </a:r>
            <a:r>
              <a:rPr lang="pt-BR" sz="2071" dirty="0">
                <a:latin typeface="ELEGANT TYPEWRITER" panose="02000500000000000000" pitchFamily="2" charset="0"/>
              </a:rPr>
              <a:t> </a:t>
            </a:r>
            <a:r>
              <a:rPr lang="pt-BR" sz="207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GANT TYPEWRITER" panose="02000500000000000000" pitchFamily="2" charset="0"/>
              </a:rPr>
              <a:t>e</a:t>
            </a:r>
            <a:r>
              <a:rPr lang="pt-BR" sz="2071" dirty="0">
                <a:latin typeface="ELEGANT TYPEWRITER" panose="02000500000000000000" pitchFamily="2" charset="0"/>
              </a:rPr>
              <a:t> </a:t>
            </a:r>
            <a:r>
              <a:rPr lang="pt-BR" sz="207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GANT TYPEWRITER" panose="02000500000000000000" pitchFamily="2" charset="0"/>
              </a:rPr>
              <a:t>Empreendimentos</a:t>
            </a:r>
            <a:r>
              <a:rPr lang="pt-BR" sz="2071" dirty="0">
                <a:latin typeface="ELEGANT TYPEWRITER" panose="02000500000000000000" pitchFamily="2" charset="0"/>
              </a:rPr>
              <a:t> </a:t>
            </a:r>
            <a:r>
              <a:rPr lang="pt-BR" sz="207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GANT TYPEWRITER" panose="02000500000000000000" pitchFamily="2" charset="0"/>
              </a:rPr>
              <a:t>Licenciáveis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99855B-E50C-E598-53CD-3E8CD768AEC2}"/>
              </a:ext>
            </a:extLst>
          </p:cNvPr>
          <p:cNvSpPr txBox="1"/>
          <p:nvPr/>
        </p:nvSpPr>
        <p:spPr>
          <a:xfrm>
            <a:off x="686865" y="909339"/>
            <a:ext cx="91454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ELEGANT TYPEWRITER" panose="02000500000000000000" pitchFamily="2" charset="0"/>
              </a:rPr>
              <a:t>Neste painel constam normas destacadas; os detalhamentos e outras normas podem ser conferidos na minuta de zoneamento na íntegra em anexo.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4D95321-BBFD-9FA1-6E3E-6CBDA1D734DA}"/>
              </a:ext>
            </a:extLst>
          </p:cNvPr>
          <p:cNvSpPr txBox="1"/>
          <p:nvPr/>
        </p:nvSpPr>
        <p:spPr>
          <a:xfrm>
            <a:off x="345033" y="2857314"/>
            <a:ext cx="17032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ELEGANT TYPEWRITER" panose="02000500000000000000" pitchFamily="2" charset="0"/>
              </a:rPr>
              <a:t>Evitar a perda de solo e controlar processos erosivos.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3DC49A8-5A26-D53D-4FB6-67F77594D59D}"/>
              </a:ext>
            </a:extLst>
          </p:cNvPr>
          <p:cNvSpPr txBox="1"/>
          <p:nvPr/>
        </p:nvSpPr>
        <p:spPr>
          <a:xfrm>
            <a:off x="2796275" y="3118023"/>
            <a:ext cx="2216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ELEGANT TYPEWRITER" panose="02000500000000000000" pitchFamily="2" charset="0"/>
              </a:rPr>
              <a:t>Recuperar as áreas degradadas.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F30F969-6F1C-0977-32E2-BF9C4399AB16}"/>
              </a:ext>
            </a:extLst>
          </p:cNvPr>
          <p:cNvSpPr txBox="1"/>
          <p:nvPr/>
        </p:nvSpPr>
        <p:spPr>
          <a:xfrm>
            <a:off x="2933429" y="4599502"/>
            <a:ext cx="1514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ELEGANT TYPEWRITER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Utilizar acessos existentes, </a:t>
            </a:r>
            <a:r>
              <a:rPr lang="pt-BR" sz="1500" b="1" dirty="0" smtClean="0">
                <a:latin typeface="ELEGANT TYPEWRITER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minimizando</a:t>
            </a:r>
            <a:endParaRPr lang="pt-BR" sz="1500" b="1" dirty="0">
              <a:latin typeface="ELEGANT TYPEWRITER" panose="02000500000000000000" pitchFamily="2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B5623AB-6491-2E77-ED40-A2DC5841E641}"/>
              </a:ext>
            </a:extLst>
          </p:cNvPr>
          <p:cNvSpPr txBox="1"/>
          <p:nvPr/>
        </p:nvSpPr>
        <p:spPr>
          <a:xfrm>
            <a:off x="219741" y="5421837"/>
            <a:ext cx="26658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prstClr val="black"/>
                </a:solidFill>
                <a:latin typeface="ELEGANT TYPEWRITER" panose="02000500000000000000" pitchFamily="2" charset="0"/>
                <a:cs typeface="Times New Roman" panose="02020603050405020304" pitchFamily="18" charset="0"/>
              </a:rPr>
              <a:t>Conter sedimentos e prevenir o assoreamento de corpos d’água.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-83963" y="6111190"/>
            <a:ext cx="5424323" cy="3432645"/>
            <a:chOff x="-83963" y="6111190"/>
            <a:chExt cx="5424323" cy="3432645"/>
          </a:xfrm>
        </p:grpSpPr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3A91B817-A72E-7BF9-9914-3AD668F088A7}"/>
                </a:ext>
              </a:extLst>
            </p:cNvPr>
            <p:cNvSpPr/>
            <p:nvPr/>
          </p:nvSpPr>
          <p:spPr>
            <a:xfrm>
              <a:off x="-83963" y="6111190"/>
              <a:ext cx="5424323" cy="343264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ELEGANT TYPEWRITER" panose="02000500000000000000" pitchFamily="2" charset="0"/>
              </a:endParaRPr>
            </a:p>
          </p:txBody>
        </p:sp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CC017E88-88F4-21AE-183C-B408387ED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682" y="7305039"/>
              <a:ext cx="1217098" cy="9125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5BF3D126-C149-DB50-C4E3-61639DE03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981" y="8155345"/>
              <a:ext cx="1179049" cy="1155269"/>
            </a:xfrm>
            <a:prstGeom prst="rect">
              <a:avLst/>
            </a:prstGeom>
          </p:spPr>
        </p:pic>
        <p:pic>
          <p:nvPicPr>
            <p:cNvPr id="39" name="Gráfico 38" descr="Documento com preenchimento sólido">
              <a:extLst>
                <a:ext uri="{FF2B5EF4-FFF2-40B4-BE49-F238E27FC236}">
                  <a16:creationId xmlns:a16="http://schemas.microsoft.com/office/drawing/2014/main" id="{4036B745-0478-007C-D44F-F0C0EAC2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4689504" y="8454814"/>
              <a:ext cx="365610" cy="365610"/>
            </a:xfrm>
            <a:prstGeom prst="rect">
              <a:avLst/>
            </a:prstGeom>
          </p:spPr>
        </p:pic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76F8B2F0-9391-2737-6EF8-1BD64C5B98B0}"/>
                </a:ext>
              </a:extLst>
            </p:cNvPr>
            <p:cNvSpPr txBox="1"/>
            <p:nvPr/>
          </p:nvSpPr>
          <p:spPr>
            <a:xfrm>
              <a:off x="291311" y="6450978"/>
              <a:ext cx="45236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LEGANT TYPEWRITER" panose="02000500000000000000" pitchFamily="2" charset="0"/>
                </a:rPr>
                <a:t>Impactos da geração de poluentes sobre </a:t>
              </a:r>
              <a:r>
                <a:rPr lang="pt-BR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LEGANT TYPEWRITER" panose="02000500000000000000" pitchFamily="2" charset="0"/>
                </a:rPr>
                <a:t>o</a:t>
              </a:r>
            </a:p>
            <a:p>
              <a:pPr algn="ctr"/>
              <a:r>
                <a:rPr lang="pt-BR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LEGANT TYPEWRITER" panose="02000500000000000000" pitchFamily="2" charset="0"/>
                </a:rPr>
                <a:t>ar</a:t>
              </a:r>
              <a:r>
                <a:rPr lang="pt-BR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LEGANT TYPEWRITER" panose="02000500000000000000" pitchFamily="2" charset="0"/>
                </a:rPr>
                <a:t>, solo e recursos hídricos</a:t>
              </a:r>
              <a:r>
                <a:rPr lang="pt-BR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LEGANT TYPEWRITER" panose="02000500000000000000" pitchFamily="2" charset="0"/>
                </a:rPr>
                <a:t>:</a:t>
              </a:r>
            </a:p>
          </p:txBody>
        </p:sp>
        <p:grpSp>
          <p:nvGrpSpPr>
            <p:cNvPr id="4" name="Agrupar 3"/>
            <p:cNvGrpSpPr/>
            <p:nvPr/>
          </p:nvGrpSpPr>
          <p:grpSpPr>
            <a:xfrm>
              <a:off x="124966" y="7111468"/>
              <a:ext cx="2040110" cy="1188088"/>
              <a:chOff x="335645" y="6624152"/>
              <a:chExt cx="2040110" cy="1188088"/>
            </a:xfrm>
          </p:grpSpPr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E8C42587-9BE4-4FDA-03AB-73B8E2E6B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369" y="6624152"/>
                <a:ext cx="1409638" cy="740060"/>
              </a:xfrm>
              <a:prstGeom prst="rect">
                <a:avLst/>
              </a:prstGeom>
            </p:spPr>
          </p:pic>
          <p:pic>
            <p:nvPicPr>
              <p:cNvPr id="10" name="Gráfico 9" descr="Gráfico de tendência descendente com preenchimento sólido">
                <a:extLst>
                  <a:ext uri="{FF2B5EF4-FFF2-40B4-BE49-F238E27FC236}">
                    <a16:creationId xmlns:a16="http://schemas.microsoft.com/office/drawing/2014/main" id="{C3E0F412-C221-F3D8-9ADB-116C521CA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491846" y="6880675"/>
                <a:ext cx="405698" cy="405698"/>
              </a:xfrm>
              <a:prstGeom prst="rect">
                <a:avLst/>
              </a:prstGeom>
            </p:spPr>
          </p:pic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9574D42D-DD1A-FEE3-3B67-081084105736}"/>
                  </a:ext>
                </a:extLst>
              </p:cNvPr>
              <p:cNvSpPr txBox="1"/>
              <p:nvPr/>
            </p:nvSpPr>
            <p:spPr>
              <a:xfrm>
                <a:off x="335645" y="7350575"/>
                <a:ext cx="2040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LEGANT TYPEWRITER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Reduzir</a:t>
                </a:r>
                <a:r>
                  <a:rPr kumimoji="0" lang="pt-B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LEGANT TYPEWRITER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as emissões de poluentes atmosféricos.</a:t>
                </a:r>
                <a:endPara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LEGANT TYPEWRITER" panose="02000500000000000000" pitchFamily="2" charset="0"/>
                </a:endParaRPr>
              </a:p>
            </p:txBody>
          </p:sp>
        </p:grp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3467FED-2087-0E63-36EF-E8E14501A0E2}"/>
                </a:ext>
              </a:extLst>
            </p:cNvPr>
            <p:cNvSpPr txBox="1"/>
            <p:nvPr/>
          </p:nvSpPr>
          <p:spPr>
            <a:xfrm>
              <a:off x="3737780" y="7328418"/>
              <a:ext cx="1241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ELEGANT TYPEWRITER" panose="02000500000000000000" pitchFamily="2" charset="0"/>
                </a:rPr>
                <a:t>Promover o gerenciamento </a:t>
              </a:r>
              <a:r>
                <a:rPr lang="pt-BR" sz="1200" dirty="0" smtClean="0">
                  <a:latin typeface="ELEGANT TYPEWRITER" panose="02000500000000000000" pitchFamily="2" charset="0"/>
                </a:rPr>
                <a:t>de áreas </a:t>
              </a:r>
              <a:r>
                <a:rPr lang="pt-BR" sz="1200" dirty="0">
                  <a:latin typeface="ELEGANT TYPEWRITER" panose="02000500000000000000" pitchFamily="2" charset="0"/>
                </a:rPr>
                <a:t>contaminadas.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3C97E423-239A-B1B3-E803-5731AB0DA608}"/>
                </a:ext>
              </a:extLst>
            </p:cNvPr>
            <p:cNvSpPr txBox="1"/>
            <p:nvPr/>
          </p:nvSpPr>
          <p:spPr>
            <a:xfrm>
              <a:off x="201382" y="8480539"/>
              <a:ext cx="3733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latin typeface="ELEGANT TYPEWRITER" panose="02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pt-BR" sz="1200" dirty="0">
                  <a:effectLst/>
                  <a:latin typeface="ELEGANT TYPEWRITER" panose="02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romover a gestão adequada dos efluentes líquidos, como implantar sistema de tratamento de efluentes líquidos e esgoto sanitário.</a:t>
              </a:r>
              <a:endParaRPr lang="pt-BR" sz="1200" dirty="0">
                <a:latin typeface="ELEGANT TYPEWRITER" panose="02000500000000000000" pitchFamily="2" charset="0"/>
              </a:endParaRPr>
            </a:p>
          </p:txBody>
        </p:sp>
      </p:grp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0FB5887-0050-0301-B592-9B5BFACFD77F}"/>
              </a:ext>
            </a:extLst>
          </p:cNvPr>
          <p:cNvSpPr txBox="1"/>
          <p:nvPr/>
        </p:nvSpPr>
        <p:spPr>
          <a:xfrm>
            <a:off x="5770919" y="2183748"/>
            <a:ext cx="4140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GANT TYPEWRITER" panose="02000500000000000000" pitchFamily="2" charset="0"/>
              </a:rPr>
              <a:t>Impactos sobre a Biodiversidade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440DBCBE-E7E1-D2FB-EE04-F96F7E0DE7E7}"/>
              </a:ext>
            </a:extLst>
          </p:cNvPr>
          <p:cNvSpPr txBox="1"/>
          <p:nvPr/>
        </p:nvSpPr>
        <p:spPr>
          <a:xfrm>
            <a:off x="5392821" y="7779441"/>
            <a:ext cx="4048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ELEGANT TYPEWRITER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Conservar</a:t>
            </a:r>
            <a:r>
              <a:rPr lang="pt-BR" sz="1600" dirty="0">
                <a:latin typeface="ELEGANT TYPEWRITER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flora e a fauna nativas.</a:t>
            </a:r>
            <a:endParaRPr lang="pt-BR" sz="1600" dirty="0">
              <a:latin typeface="ELEGANT TYPEWRITER" panose="02000500000000000000" pitchFamily="2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50ABB52E-3438-8917-F943-445078F27691}"/>
              </a:ext>
            </a:extLst>
          </p:cNvPr>
          <p:cNvSpPr txBox="1"/>
          <p:nvPr/>
        </p:nvSpPr>
        <p:spPr>
          <a:xfrm>
            <a:off x="7492012" y="2678895"/>
            <a:ext cx="2800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EGANT TYPEWRITER" panose="02000500000000000000" pitchFamily="2" charset="0"/>
              </a:rPr>
              <a:t>Utilizar espécies nativas regionais em projetos de revegetação e paisagismo de áreas verdes.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4F33F1B-B4FA-1D21-B886-5988E39F7C0B}"/>
              </a:ext>
            </a:extLst>
          </p:cNvPr>
          <p:cNvSpPr txBox="1"/>
          <p:nvPr/>
        </p:nvSpPr>
        <p:spPr>
          <a:xfrm>
            <a:off x="7926620" y="3948291"/>
            <a:ext cx="16697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EGANT TYPEWRITER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Reduzir </a:t>
            </a: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EGANT TYPEWRITER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EGANT TYPEWRITER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risco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EGANT TYPEWRITER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atropelamento da fauna nativa.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LEGANT TYPEWRITER" panose="02000500000000000000" pitchFamily="2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6BBB824C-CEE7-5264-51D0-B11CB63CD229}"/>
              </a:ext>
            </a:extLst>
          </p:cNvPr>
          <p:cNvSpPr txBox="1"/>
          <p:nvPr/>
        </p:nvSpPr>
        <p:spPr>
          <a:xfrm>
            <a:off x="7913402" y="6463897"/>
            <a:ext cx="228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EGANT TYPEWRITER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Promover ações de apoio à prevenção e ao combate a incêndio, como a implantação de aceiros.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35BE1390-36DD-F5A8-0D14-D731B42AF4DD}"/>
              </a:ext>
            </a:extLst>
          </p:cNvPr>
          <p:cNvSpPr txBox="1"/>
          <p:nvPr/>
        </p:nvSpPr>
        <p:spPr>
          <a:xfrm>
            <a:off x="5675320" y="4193203"/>
            <a:ext cx="18953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EGANT TYPEWRITER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Impedir a dispersão de espécies de fauna e flora exóticas e/ou invasoras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LEGANT TYPEWRITER" panose="02000500000000000000" pitchFamily="2" charset="0"/>
            </a:endParaRPr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0DE20079-8746-D615-742F-E914DAAB864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5400" r="93400">
                        <a14:foregroundMark x1="44700" y1="20100" x2="81000" y2="22300"/>
                        <a14:foregroundMark x1="81000" y1="22300" x2="93400" y2="20300"/>
                        <a14:foregroundMark x1="5400" y1="80000" x2="6700" y2="22900"/>
                        <a14:backgroundMark x1="92700" y1="18200" x2="5400" y2="16900"/>
                        <a14:backgroundMark x1="3300" y1="20300" x2="3300" y2="20300"/>
                        <a14:backgroundMark x1="2700" y1="84100" x2="79800" y2="81400"/>
                        <a14:backgroundMark x1="79800" y1="81400" x2="90700" y2="8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51" y="5577164"/>
            <a:ext cx="1297844" cy="1297844"/>
          </a:xfrm>
          <a:prstGeom prst="rect">
            <a:avLst/>
          </a:prstGeom>
        </p:spPr>
      </p:pic>
      <p:pic>
        <p:nvPicPr>
          <p:cNvPr id="63" name="Gráfico 62" descr="Nenhum sinal com preenchimento sólido">
            <a:extLst>
              <a:ext uri="{FF2B5EF4-FFF2-40B4-BE49-F238E27FC236}">
                <a16:creationId xmlns:a16="http://schemas.microsoft.com/office/drawing/2014/main" id="{346BBA0A-04D9-598C-EC6A-FC205024F3FF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6379655" y="5966146"/>
            <a:ext cx="821020" cy="821020"/>
          </a:xfrm>
          <a:prstGeom prst="rect">
            <a:avLst/>
          </a:prstGeom>
        </p:spPr>
      </p:pic>
      <p:sp>
        <p:nvSpPr>
          <p:cNvPr id="64" name="CaixaDeTexto 63">
            <a:extLst>
              <a:ext uri="{FF2B5EF4-FFF2-40B4-BE49-F238E27FC236}">
                <a16:creationId xmlns:a16="http://schemas.microsoft.com/office/drawing/2014/main" id="{72942E52-0CA6-0A57-0784-C50844B89D89}"/>
              </a:ext>
            </a:extLst>
          </p:cNvPr>
          <p:cNvSpPr txBox="1"/>
          <p:nvPr/>
        </p:nvSpPr>
        <p:spPr>
          <a:xfrm>
            <a:off x="5598864" y="6679341"/>
            <a:ext cx="1913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prstClr val="black"/>
                </a:solidFill>
                <a:latin typeface="ELEGANT TYPEWRITER" panose="02000500000000000000" pitchFamily="2" charset="0"/>
                <a:cs typeface="Times New Roman" panose="02020603050405020304" pitchFamily="18" charset="0"/>
              </a:rPr>
              <a:t>Reduzir o risco de descarga elétrica sobre a fauna nativa</a:t>
            </a:r>
          </a:p>
        </p:txBody>
      </p:sp>
      <p:grpSp>
        <p:nvGrpSpPr>
          <p:cNvPr id="42" name="Agrupar 41"/>
          <p:cNvGrpSpPr/>
          <p:nvPr/>
        </p:nvGrpSpPr>
        <p:grpSpPr>
          <a:xfrm>
            <a:off x="4959310" y="9540805"/>
            <a:ext cx="5424323" cy="3355083"/>
            <a:chOff x="4959310" y="8930442"/>
            <a:chExt cx="5424323" cy="3355083"/>
          </a:xfrm>
        </p:grpSpPr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EDED2235-38BA-F398-8376-535FD6C95186}"/>
                </a:ext>
              </a:extLst>
            </p:cNvPr>
            <p:cNvSpPr/>
            <p:nvPr/>
          </p:nvSpPr>
          <p:spPr>
            <a:xfrm>
              <a:off x="4959310" y="8930442"/>
              <a:ext cx="5424323" cy="335508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ELEGANT TYPEWRITER" panose="02000500000000000000" pitchFamily="2" charset="0"/>
              </a:endParaRPr>
            </a:p>
          </p:txBody>
        </p:sp>
        <p:pic>
          <p:nvPicPr>
            <p:cNvPr id="62" name="Imagem 61">
              <a:extLst>
                <a:ext uri="{FF2B5EF4-FFF2-40B4-BE49-F238E27FC236}">
                  <a16:creationId xmlns:a16="http://schemas.microsoft.com/office/drawing/2014/main" id="{8F7D3F3D-510E-750C-C9F5-6A634CEE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600" y="10676721"/>
              <a:ext cx="1195724" cy="1195724"/>
            </a:xfrm>
            <a:prstGeom prst="rect">
              <a:avLst/>
            </a:prstGeom>
          </p:spPr>
        </p:pic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6A1F4B6E-9364-952A-F0ED-0940B7C295EB}"/>
                </a:ext>
              </a:extLst>
            </p:cNvPr>
            <p:cNvSpPr txBox="1"/>
            <p:nvPr/>
          </p:nvSpPr>
          <p:spPr>
            <a:xfrm>
              <a:off x="5808789" y="9329786"/>
              <a:ext cx="3781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LEGANT TYPEWRITER" panose="02000500000000000000" pitchFamily="2" charset="0"/>
                </a:rPr>
                <a:t>Impactos</a:t>
              </a:r>
              <a:r>
                <a:rPr lang="pt-BR" sz="1600" dirty="0">
                  <a:latin typeface="ELEGANT TYPEWRITER" panose="02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BR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LEGANT TYPEWRITER" panose="02000500000000000000" pitchFamily="2" charset="0"/>
                </a:rPr>
                <a:t>da interferência na dinâmica dos recursos hídricos: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DED44594-6C49-F103-5A73-F422FEC60790}"/>
                </a:ext>
              </a:extLst>
            </p:cNvPr>
            <p:cNvSpPr txBox="1"/>
            <p:nvPr/>
          </p:nvSpPr>
          <p:spPr>
            <a:xfrm>
              <a:off x="5458609" y="10030119"/>
              <a:ext cx="19317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ELEGANT TYPEWRITER" panose="02000500000000000000" pitchFamily="2" charset="0"/>
                  <a:cs typeface="Times New Roman" panose="02020603050405020304" pitchFamily="18" charset="0"/>
                </a:rPr>
                <a:t>Adotar alternativas que </a:t>
              </a:r>
              <a:r>
                <a:rPr lang="pt-BR" sz="1400" b="1" dirty="0">
                  <a:latin typeface="ELEGANT TYPEWRITER" panose="02000500000000000000" pitchFamily="2" charset="0"/>
                  <a:cs typeface="Times New Roman" panose="02020603050405020304" pitchFamily="18" charset="0"/>
                </a:rPr>
                <a:t>minimizem o consumo de água</a:t>
              </a:r>
              <a:r>
                <a:rPr lang="pt-BR" sz="1400" dirty="0">
                  <a:latin typeface="ELEGANT TYPEWRITER" panose="020005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9F1B7A72-799A-4873-F37F-15E102285A0C}"/>
                </a:ext>
              </a:extLst>
            </p:cNvPr>
            <p:cNvSpPr txBox="1"/>
            <p:nvPr/>
          </p:nvSpPr>
          <p:spPr>
            <a:xfrm>
              <a:off x="8059970" y="10485146"/>
              <a:ext cx="19938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ELEGANT TYPEWRITER" panose="02000500000000000000" pitchFamily="2" charset="0"/>
                </a:rPr>
                <a:t>Atender as </a:t>
              </a:r>
              <a:r>
                <a:rPr lang="pt-BR" sz="1400" b="1" dirty="0">
                  <a:latin typeface="ELEGANT TYPEWRITER" panose="02000500000000000000" pitchFamily="2" charset="0"/>
                </a:rPr>
                <a:t>normas e diretrizes</a:t>
              </a:r>
              <a:r>
                <a:rPr lang="pt-BR" sz="1400" dirty="0">
                  <a:latin typeface="ELEGANT TYPEWRITER" panose="02000500000000000000" pitchFamily="2" charset="0"/>
                </a:rPr>
                <a:t> para construção de poços e </a:t>
              </a:r>
              <a:r>
                <a:rPr lang="pt-BR" sz="1400" b="1" dirty="0">
                  <a:latin typeface="ELEGANT TYPEWRITER" panose="02000500000000000000" pitchFamily="2" charset="0"/>
                </a:rPr>
                <a:t>obtenção de outorga</a:t>
              </a:r>
              <a:r>
                <a:rPr lang="pt-BR" sz="1400" dirty="0">
                  <a:latin typeface="ELEGANT TYPEWRITER" panose="02000500000000000000" pitchFamily="2" charset="0"/>
                </a:rPr>
                <a:t> de uso da água</a:t>
              </a:r>
            </a:p>
          </p:txBody>
        </p:sp>
        <p:pic>
          <p:nvPicPr>
            <p:cNvPr id="67" name="Gráfico 66" descr="Na mosca com preenchimento sólido">
              <a:extLst>
                <a:ext uri="{FF2B5EF4-FFF2-40B4-BE49-F238E27FC236}">
                  <a16:creationId xmlns:a16="http://schemas.microsoft.com/office/drawing/2014/main" id="{FD25A528-1EEB-9430-9E9E-94AE96340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6"/>
                </a:ext>
              </a:extLst>
            </a:blip>
            <a:stretch>
              <a:fillRect/>
            </a:stretch>
          </p:blipFill>
          <p:spPr>
            <a:xfrm>
              <a:off x="7669512" y="10663206"/>
              <a:ext cx="463335" cy="463335"/>
            </a:xfrm>
            <a:prstGeom prst="rect">
              <a:avLst/>
            </a:prstGeom>
          </p:spPr>
        </p:pic>
        <p:pic>
          <p:nvPicPr>
            <p:cNvPr id="69" name="Gráfico 68" descr="Aperto de mão com preenchimento sólido">
              <a:extLst>
                <a:ext uri="{FF2B5EF4-FFF2-40B4-BE49-F238E27FC236}">
                  <a16:creationId xmlns:a16="http://schemas.microsoft.com/office/drawing/2014/main" id="{D3AC6D28-849A-A902-85E7-AB47B1DB7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8"/>
                </a:ext>
              </a:extLst>
            </a:blip>
            <a:stretch>
              <a:fillRect/>
            </a:stretch>
          </p:blipFill>
          <p:spPr>
            <a:xfrm>
              <a:off x="8650376" y="11643343"/>
              <a:ext cx="535704" cy="535704"/>
            </a:xfrm>
            <a:prstGeom prst="rect">
              <a:avLst/>
            </a:prstGeom>
          </p:spPr>
        </p:pic>
        <p:pic>
          <p:nvPicPr>
            <p:cNvPr id="72" name="Gráfico 71" descr="Lista de Verificação com preenchimento sólido">
              <a:extLst>
                <a:ext uri="{FF2B5EF4-FFF2-40B4-BE49-F238E27FC236}">
                  <a16:creationId xmlns:a16="http://schemas.microsoft.com/office/drawing/2014/main" id="{6A0E4895-0083-E81B-B715-23190F20B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0"/>
                </a:ext>
              </a:extLst>
            </a:blip>
            <a:stretch>
              <a:fillRect/>
            </a:stretch>
          </p:blipFill>
          <p:spPr>
            <a:xfrm>
              <a:off x="9226674" y="10132156"/>
              <a:ext cx="463335" cy="463335"/>
            </a:xfrm>
            <a:prstGeom prst="rect">
              <a:avLst/>
            </a:prstGeom>
          </p:spPr>
        </p:pic>
      </p:grpSp>
      <p:grpSp>
        <p:nvGrpSpPr>
          <p:cNvPr id="16" name="Agrupar 15"/>
          <p:cNvGrpSpPr/>
          <p:nvPr/>
        </p:nvGrpSpPr>
        <p:grpSpPr>
          <a:xfrm>
            <a:off x="3081070" y="12733514"/>
            <a:ext cx="7248512" cy="2258640"/>
            <a:chOff x="3081070" y="12508926"/>
            <a:chExt cx="7248512" cy="2258640"/>
          </a:xfrm>
        </p:grpSpPr>
        <p:sp>
          <p:nvSpPr>
            <p:cNvPr id="50" name="Retângulo: Cantos Arredondados 49">
              <a:extLst>
                <a:ext uri="{FF2B5EF4-FFF2-40B4-BE49-F238E27FC236}">
                  <a16:creationId xmlns:a16="http://schemas.microsoft.com/office/drawing/2014/main" id="{E73C0810-D91F-D236-7F8F-95E0442769A3}"/>
                </a:ext>
              </a:extLst>
            </p:cNvPr>
            <p:cNvSpPr/>
            <p:nvPr/>
          </p:nvSpPr>
          <p:spPr>
            <a:xfrm>
              <a:off x="3081070" y="12508926"/>
              <a:ext cx="7248512" cy="22436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ELEGANT TYPEWRITER" panose="02000500000000000000" pitchFamily="2" charset="0"/>
              </a:endParaRPr>
            </a:p>
          </p:txBody>
        </p:sp>
        <p:pic>
          <p:nvPicPr>
            <p:cNvPr id="89" name="Imagem 88">
              <a:extLst>
                <a:ext uri="{FF2B5EF4-FFF2-40B4-BE49-F238E27FC236}">
                  <a16:creationId xmlns:a16="http://schemas.microsoft.com/office/drawing/2014/main" id="{27A2E724-4B21-CF5A-89E3-111889AF8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727" y="13524386"/>
              <a:ext cx="1439583" cy="746315"/>
            </a:xfrm>
            <a:prstGeom prst="rect">
              <a:avLst/>
            </a:prstGeom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0B3423CE-63C4-C548-CD40-1F72635E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497" y="13353430"/>
              <a:ext cx="552907" cy="552907"/>
            </a:xfrm>
            <a:prstGeom prst="rect">
              <a:avLst/>
            </a:prstGeom>
          </p:spPr>
        </p:pic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71CF7225-9553-E8F1-7D75-D6C00F96B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13" y="13908647"/>
              <a:ext cx="858919" cy="858919"/>
            </a:xfrm>
            <a:prstGeom prst="rect">
              <a:avLst/>
            </a:prstGeom>
          </p:spPr>
        </p:pic>
        <p:pic>
          <p:nvPicPr>
            <p:cNvPr id="77" name="Gráfico 76" descr="Paisagem de Floresta com preenchimento sólido">
              <a:extLst>
                <a:ext uri="{FF2B5EF4-FFF2-40B4-BE49-F238E27FC236}">
                  <a16:creationId xmlns:a16="http://schemas.microsoft.com/office/drawing/2014/main" id="{3059089E-4EFA-F7C4-F4CB-3F27AED91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5"/>
                </a:ext>
              </a:extLst>
            </a:blip>
            <a:stretch>
              <a:fillRect/>
            </a:stretch>
          </p:blipFill>
          <p:spPr>
            <a:xfrm>
              <a:off x="9608510" y="13725628"/>
              <a:ext cx="318198" cy="318198"/>
            </a:xfrm>
            <a:prstGeom prst="rect">
              <a:avLst/>
            </a:prstGeom>
          </p:spPr>
        </p:pic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88D5D933-EFED-3C32-3D37-E364379705D9}"/>
                </a:ext>
              </a:extLst>
            </p:cNvPr>
            <p:cNvSpPr txBox="1"/>
            <p:nvPr/>
          </p:nvSpPr>
          <p:spPr>
            <a:xfrm>
              <a:off x="3696919" y="12810263"/>
              <a:ext cx="6299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LEGANT TYPEWRITER" panose="02000500000000000000" pitchFamily="2" charset="0"/>
                </a:rPr>
                <a:t>Impactos sobre as relações sociais e fluxos locais</a:t>
              </a:r>
              <a:r>
                <a:rPr lang="pt-BR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LEGANT TYPEWRITER" panose="02000500000000000000" pitchFamily="2" charset="0"/>
                </a:rPr>
                <a:t>:</a:t>
              </a:r>
              <a:endParaRPr lang="pt-BR" sz="2400" dirty="0">
                <a:latin typeface="ELEGANT TYPEWRITER" panose="02000500000000000000" pitchFamily="2" charset="0"/>
              </a:endParaRPr>
            </a:p>
          </p:txBody>
        </p:sp>
        <p:pic>
          <p:nvPicPr>
            <p:cNvPr id="79" name="Imagem 78">
              <a:extLst>
                <a:ext uri="{FF2B5EF4-FFF2-40B4-BE49-F238E27FC236}">
                  <a16:creationId xmlns:a16="http://schemas.microsoft.com/office/drawing/2014/main" id="{362AA887-974A-2360-3AC0-97FBB49A7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498" y="13969780"/>
              <a:ext cx="736652" cy="736652"/>
            </a:xfrm>
            <a:prstGeom prst="rect">
              <a:avLst/>
            </a:prstGeom>
          </p:spPr>
        </p:pic>
        <p:sp>
          <p:nvSpPr>
            <p:cNvPr id="80" name="CaixaDeTexto 79">
              <a:extLst>
                <a:ext uri="{FF2B5EF4-FFF2-40B4-BE49-F238E27FC236}">
                  <a16:creationId xmlns:a16="http://schemas.microsoft.com/office/drawing/2014/main" id="{B4E50016-90DA-2A12-157B-4C0206145B12}"/>
                </a:ext>
              </a:extLst>
            </p:cNvPr>
            <p:cNvSpPr txBox="1"/>
            <p:nvPr/>
          </p:nvSpPr>
          <p:spPr>
            <a:xfrm>
              <a:off x="3853281" y="13192778"/>
              <a:ext cx="228349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dirty="0">
                  <a:latin typeface="ELEGANT TYPEWRITER" panose="02000500000000000000" pitchFamily="2" charset="0"/>
                  <a:cs typeface="Times New Roman" panose="02020603050405020304" pitchFamily="18" charset="0"/>
                </a:rPr>
                <a:t>Promover a segurança das pessoas com sinalização, controle de velocidade e pedestres.</a:t>
              </a:r>
            </a:p>
          </p:txBody>
        </p:sp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E9099DF8-6FAB-B046-3492-E96D450FA09C}"/>
                </a:ext>
              </a:extLst>
            </p:cNvPr>
            <p:cNvSpPr txBox="1"/>
            <p:nvPr/>
          </p:nvSpPr>
          <p:spPr>
            <a:xfrm>
              <a:off x="6440358" y="13511958"/>
              <a:ext cx="217263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dirty="0">
                  <a:latin typeface="ELEGANT TYPEWRITER" panose="02000500000000000000" pitchFamily="2" charset="0"/>
                  <a:cs typeface="Times New Roman" panose="02020603050405020304" pitchFamily="18" charset="0"/>
                </a:rPr>
                <a:t>Reduzir interferências que reduzam o acesso de pedestres e veículos à Unidade de Conservação</a:t>
              </a:r>
            </a:p>
          </p:txBody>
        </p:sp>
        <p:sp>
          <p:nvSpPr>
            <p:cNvPr id="99" name="CaixaDeTexto 98">
              <a:extLst>
                <a:ext uri="{FF2B5EF4-FFF2-40B4-BE49-F238E27FC236}">
                  <a16:creationId xmlns:a16="http://schemas.microsoft.com/office/drawing/2014/main" id="{1DAA6D4F-1471-DE5F-C9B9-0EBFBFB01814}"/>
                </a:ext>
              </a:extLst>
            </p:cNvPr>
            <p:cNvSpPr txBox="1"/>
            <p:nvPr/>
          </p:nvSpPr>
          <p:spPr>
            <a:xfrm>
              <a:off x="8849252" y="13749509"/>
              <a:ext cx="828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b="1" dirty="0">
                  <a:solidFill>
                    <a:schemeClr val="bg1"/>
                  </a:solidFill>
                  <a:latin typeface="ELEGANT TYPEWRITER" panose="02000500000000000000" pitchFamily="2" charset="0"/>
                </a:rPr>
                <a:t>Unidade de Conservação</a:t>
              </a:r>
            </a:p>
          </p:txBody>
        </p:sp>
        <p:pic>
          <p:nvPicPr>
            <p:cNvPr id="101" name="Gráfico 100" descr="Cursor com preenchimento sólido">
              <a:extLst>
                <a:ext uri="{FF2B5EF4-FFF2-40B4-BE49-F238E27FC236}">
                  <a16:creationId xmlns:a16="http://schemas.microsoft.com/office/drawing/2014/main" id="{AF9570EB-B24C-E3F1-CB6F-A35B2BCB9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8"/>
                </a:ext>
              </a:extLst>
            </a:blip>
            <a:stretch>
              <a:fillRect/>
            </a:stretch>
          </p:blipFill>
          <p:spPr>
            <a:xfrm>
              <a:off x="8610450" y="13724005"/>
              <a:ext cx="307778" cy="307778"/>
            </a:xfrm>
            <a:prstGeom prst="rect">
              <a:avLst/>
            </a:prstGeom>
          </p:spPr>
        </p:pic>
      </p:grpSp>
      <p:grpSp>
        <p:nvGrpSpPr>
          <p:cNvPr id="12" name="Agrupar 11"/>
          <p:cNvGrpSpPr/>
          <p:nvPr/>
        </p:nvGrpSpPr>
        <p:grpSpPr>
          <a:xfrm>
            <a:off x="-203871" y="9674878"/>
            <a:ext cx="5451016" cy="2480190"/>
            <a:chOff x="-240936" y="9864959"/>
            <a:chExt cx="5451016" cy="2480190"/>
          </a:xfrm>
        </p:grpSpPr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7B9F27E7-B8C8-50BE-5B9B-E72EEC088446}"/>
                </a:ext>
              </a:extLst>
            </p:cNvPr>
            <p:cNvSpPr/>
            <p:nvPr/>
          </p:nvSpPr>
          <p:spPr>
            <a:xfrm>
              <a:off x="-240936" y="9864959"/>
              <a:ext cx="5451016" cy="248019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ELEGANT TYPEWRITER" panose="02000500000000000000" pitchFamily="2" charset="0"/>
              </a:endParaRP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09394158-4D7B-B7A4-882A-BFFCFBF0355F}"/>
                </a:ext>
              </a:extLst>
            </p:cNvPr>
            <p:cNvSpPr txBox="1"/>
            <p:nvPr/>
          </p:nvSpPr>
          <p:spPr>
            <a:xfrm>
              <a:off x="259874" y="10133003"/>
              <a:ext cx="36383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LEGANT TYPEWRITER" panose="02000500000000000000" pitchFamily="2" charset="0"/>
                </a:rPr>
                <a:t>Impactos sobre o patrimônio cultural e natural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EC20AF20-104F-635C-4791-0A3F2B5FE101}"/>
                </a:ext>
              </a:extLst>
            </p:cNvPr>
            <p:cNvSpPr txBox="1"/>
            <p:nvPr/>
          </p:nvSpPr>
          <p:spPr>
            <a:xfrm>
              <a:off x="765773" y="10977302"/>
              <a:ext cx="22571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ELEGANT TYPEWRITER" panose="02000500000000000000" pitchFamily="2" charset="0"/>
                  <a:cs typeface="Times New Roman" panose="02020603050405020304" pitchFamily="18" charset="0"/>
                </a:rPr>
                <a:t>Os procedimentos devem atender as normas e procedimentos vigentes</a:t>
              </a:r>
            </a:p>
          </p:txBody>
        </p:sp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id="{BFBB08A7-927C-A491-F409-B8B9108C9CC2}"/>
                </a:ext>
              </a:extLst>
            </p:cNvPr>
            <p:cNvSpPr txBox="1"/>
            <p:nvPr/>
          </p:nvSpPr>
          <p:spPr>
            <a:xfrm>
              <a:off x="2908943" y="10597335"/>
              <a:ext cx="2009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dirty="0">
                  <a:latin typeface="ELEGANT TYPEWRITER" panose="02000500000000000000" pitchFamily="2" charset="0"/>
                  <a:cs typeface="Times New Roman" panose="02020603050405020304" pitchFamily="18" charset="0"/>
                </a:rPr>
                <a:t>Incluindo o </a:t>
              </a:r>
              <a:r>
                <a:rPr lang="pt-BR" sz="1200" b="1" dirty="0">
                  <a:latin typeface="ELEGANT TYPEWRITER" panose="02000500000000000000" pitchFamily="2" charset="0"/>
                  <a:cs typeface="Times New Roman" panose="02020603050405020304" pitchFamily="18" charset="0"/>
                </a:rPr>
                <a:t>Patrimônio espeleológico</a:t>
              </a:r>
            </a:p>
          </p:txBody>
        </p:sp>
        <p:pic>
          <p:nvPicPr>
            <p:cNvPr id="104" name="Imagem 103">
              <a:extLst>
                <a:ext uri="{FF2B5EF4-FFF2-40B4-BE49-F238E27FC236}">
                  <a16:creationId xmlns:a16="http://schemas.microsoft.com/office/drawing/2014/main" id="{0E541B3F-CDBB-2D41-C737-F70B93EB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print">
              <a:extLst>
                <a:ext uri="{BEBA8EAE-BF5A-486C-A8C5-ECC9F3942E4B}">
                  <a14:imgProps xmlns:a14="http://schemas.microsoft.com/office/drawing/2010/main">
                    <a14:imgLayer r:embed="rId50">
                      <a14:imgEffect>
                        <a14:backgroundRemoval t="958" b="96935" l="319" r="98882">
                          <a14:foregroundMark x1="69248" y1="12651" x2="27809" y2="13353"/>
                          <a14:foregroundMark x1="28262" y1="12303" x2="43770" y2="5556"/>
                          <a14:foregroundMark x1="43770" y1="5556" x2="65655" y2="8812"/>
                          <a14:foregroundMark x1="65655" y1="8812" x2="68003" y2="10051"/>
                          <a14:foregroundMark x1="63099" y1="4789" x2="44766" y2="1648"/>
                          <a14:foregroundMark x1="87700" y1="61303" x2="90575" y2="83908"/>
                          <a14:foregroundMark x1="90575" y1="83908" x2="52875" y2="91571"/>
                          <a14:foregroundMark x1="52875" y1="91571" x2="35623" y2="87739"/>
                          <a14:foregroundMark x1="35623" y1="87739" x2="16933" y2="90230"/>
                          <a14:foregroundMark x1="16933" y1="90230" x2="9105" y2="70498"/>
                          <a14:foregroundMark x1="9105" y1="70498" x2="9105" y2="65709"/>
                          <a14:foregroundMark x1="93543" y1="79286" x2="94569" y2="81801"/>
                          <a14:foregroundMark x1="91054" y1="73180" x2="93002" y2="77959"/>
                          <a14:foregroundMark x1="96115" y1="80679" x2="96326" y2="84100"/>
                          <a14:foregroundMark x1="64251" y1="93103" x2="24281" y2="98659"/>
                          <a14:foregroundMark x1="83546" y1="90421" x2="64535" y2="93064"/>
                          <a14:foregroundMark x1="24281" y1="98659" x2="8735" y2="89060"/>
                          <a14:foregroundMark x1="8147" y1="86717" x2="8147" y2="85632"/>
                          <a14:foregroundMark x1="64476" y1="96977" x2="38498" y2="95977"/>
                          <a14:foregroundMark x1="6070" y1="93487" x2="5846" y2="92593"/>
                          <a14:foregroundMark x1="3079" y1="93870" x2="479" y2="93870"/>
                          <a14:foregroundMark x1="98882" y1="81801" x2="98882" y2="83020"/>
                          <a14:foregroundMark x1="98158" y1="83368" x2="97842" y2="80796"/>
                          <a14:foregroundMark x1="97679" y1="81020" x2="97923" y2="81418"/>
                          <a14:backgroundMark x1="25719" y1="13793" x2="25719" y2="13793"/>
                          <a14:backgroundMark x1="24760" y1="14943" x2="27157" y2="13027"/>
                          <a14:backgroundMark x1="24760" y1="14176" x2="28115" y2="12644"/>
                          <a14:backgroundMark x1="25719" y1="13793" x2="23163" y2="13027"/>
                          <a14:backgroundMark x1="37540" y1="2299" x2="45527" y2="0"/>
                          <a14:backgroundMark x1="73642" y1="11303" x2="68051" y2="10153"/>
                          <a14:backgroundMark x1="70447" y1="13027" x2="69649" y2="13027"/>
                          <a14:backgroundMark x1="71725" y1="13027" x2="69329" y2="12644"/>
                          <a14:backgroundMark x1="75240" y1="96743" x2="68371" y2="97126"/>
                          <a14:backgroundMark x1="68371" y1="98659" x2="65176" y2="95594"/>
                          <a14:backgroundMark x1="69968" y1="97510" x2="66454" y2="96743"/>
                          <a14:backgroundMark x1="67093" y1="97893" x2="64217" y2="96360"/>
                          <a14:backgroundMark x1="94249" y1="76245" x2="99201" y2="78927"/>
                          <a14:backgroundMark x1="97923" y1="88889" x2="99840" y2="86782"/>
                          <a14:backgroundMark x1="96645" y1="86398" x2="99840" y2="84866"/>
                          <a14:backgroundMark x1="3834" y1="91954" x2="9105" y2="881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070">
              <a:off x="3755011" y="11068265"/>
              <a:ext cx="1152333" cy="960891"/>
            </a:xfrm>
            <a:prstGeom prst="rect">
              <a:avLst/>
            </a:prstGeom>
          </p:spPr>
        </p:pic>
        <p:pic>
          <p:nvPicPr>
            <p:cNvPr id="106" name="Gráfico 105" descr="Mapa com alfinete com preenchimento sólido">
              <a:extLst>
                <a:ext uri="{FF2B5EF4-FFF2-40B4-BE49-F238E27FC236}">
                  <a16:creationId xmlns:a16="http://schemas.microsoft.com/office/drawing/2014/main" id="{A7117D5B-94BA-FC02-BE8C-821AFEF1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2"/>
                </a:ext>
              </a:extLst>
            </a:blip>
            <a:stretch>
              <a:fillRect/>
            </a:stretch>
          </p:blipFill>
          <p:spPr>
            <a:xfrm>
              <a:off x="3095201" y="11050967"/>
              <a:ext cx="591334" cy="591334"/>
            </a:xfrm>
            <a:prstGeom prst="rect">
              <a:avLst/>
            </a:prstGeom>
          </p:spPr>
        </p:pic>
        <p:pic>
          <p:nvPicPr>
            <p:cNvPr id="108" name="Gráfico 107" descr="Lista de Verificação com preenchimento sólido">
              <a:extLst>
                <a:ext uri="{FF2B5EF4-FFF2-40B4-BE49-F238E27FC236}">
                  <a16:creationId xmlns:a16="http://schemas.microsoft.com/office/drawing/2014/main" id="{78BBC51C-74F7-D7B6-6725-414EA3F42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4"/>
                </a:ext>
              </a:extLst>
            </a:blip>
            <a:stretch>
              <a:fillRect/>
            </a:stretch>
          </p:blipFill>
          <p:spPr>
            <a:xfrm>
              <a:off x="201382" y="11073787"/>
              <a:ext cx="545694" cy="545694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244A3E1F-4ED5-23B9-C83A-C3F6A80D6008}"/>
              </a:ext>
            </a:extLst>
          </p:cNvPr>
          <p:cNvSpPr txBox="1"/>
          <p:nvPr/>
        </p:nvSpPr>
        <p:spPr>
          <a:xfrm>
            <a:off x="332836" y="1906749"/>
            <a:ext cx="4473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GANT TYPEWRITER" panose="02000500000000000000" pitchFamily="2" charset="0"/>
              </a:rPr>
              <a:t>Impactos do desencadeamento e da intensificação de processos de dinâmica superficial:</a:t>
            </a:r>
          </a:p>
        </p:txBody>
      </p:sp>
      <p:pic>
        <p:nvPicPr>
          <p:cNvPr id="83" name="Imagem 82"/>
          <p:cNvPicPr>
            <a:picLocks noChangeAspect="1"/>
          </p:cNvPicPr>
          <p:nvPr/>
        </p:nvPicPr>
        <p:blipFill>
          <a:blip r:embed="rId5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72" y="2593784"/>
            <a:ext cx="582476" cy="1055426"/>
          </a:xfrm>
          <a:prstGeom prst="rect">
            <a:avLst/>
          </a:prstGeom>
        </p:spPr>
      </p:pic>
      <p:sp>
        <p:nvSpPr>
          <p:cNvPr id="84" name="CaixaDeTexto 83">
            <a:extLst>
              <a:ext uri="{FF2B5EF4-FFF2-40B4-BE49-F238E27FC236}">
                <a16:creationId xmlns:a16="http://schemas.microsoft.com/office/drawing/2014/main" id="{50ABB52E-3438-8917-F943-445078F27691}"/>
              </a:ext>
            </a:extLst>
          </p:cNvPr>
          <p:cNvSpPr txBox="1"/>
          <p:nvPr/>
        </p:nvSpPr>
        <p:spPr>
          <a:xfrm>
            <a:off x="5470364" y="3557661"/>
            <a:ext cx="631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CAIXETA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85" name="Imagem 84"/>
          <p:cNvPicPr>
            <a:picLocks noChangeAspect="1"/>
          </p:cNvPicPr>
          <p:nvPr/>
        </p:nvPicPr>
        <p:blipFill>
          <a:blip r:embed="rId5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11" y="2766854"/>
            <a:ext cx="430076" cy="779283"/>
          </a:xfrm>
          <a:prstGeom prst="rect">
            <a:avLst/>
          </a:prstGeom>
        </p:spPr>
      </p:pic>
      <p:pic>
        <p:nvPicPr>
          <p:cNvPr id="86" name="Imagem 85"/>
          <p:cNvPicPr>
            <a:picLocks noChangeAspect="1"/>
          </p:cNvPicPr>
          <p:nvPr/>
        </p:nvPicPr>
        <p:blipFill>
          <a:blip r:embed="rId5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31" y="2727085"/>
            <a:ext cx="338324" cy="613032"/>
          </a:xfrm>
          <a:prstGeom prst="rect">
            <a:avLst/>
          </a:prstGeom>
        </p:spPr>
      </p:pic>
      <p:sp>
        <p:nvSpPr>
          <p:cNvPr id="87" name="CaixaDeTexto 86">
            <a:extLst>
              <a:ext uri="{FF2B5EF4-FFF2-40B4-BE49-F238E27FC236}">
                <a16:creationId xmlns:a16="http://schemas.microsoft.com/office/drawing/2014/main" id="{DF30F969-6F1C-0977-32E2-BF9C4399AB16}"/>
              </a:ext>
            </a:extLst>
          </p:cNvPr>
          <p:cNvSpPr txBox="1"/>
          <p:nvPr/>
        </p:nvSpPr>
        <p:spPr>
          <a:xfrm>
            <a:off x="2924827" y="5543694"/>
            <a:ext cx="2380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latin typeface="ELEGANT TYPEWRITER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intervenção </a:t>
            </a:r>
            <a:r>
              <a:rPr lang="pt-BR" sz="1500" b="1" dirty="0">
                <a:latin typeface="ELEGANT TYPEWRITER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 novas áreas.</a:t>
            </a:r>
            <a:endParaRPr lang="pt-BR" sz="1500" b="1" dirty="0">
              <a:latin typeface="ELEGANT TYPEWRI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60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</TotalTime>
  <Words>302</Words>
  <Application>Microsoft Office PowerPoint</Application>
  <PresentationFormat>Personalizar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ELEGANT TYPEWRITER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Guedes de Azevedo</dc:creator>
  <cp:lastModifiedBy>Tatiana Yamauchi Ashino</cp:lastModifiedBy>
  <cp:revision>7</cp:revision>
  <cp:lastPrinted>2023-04-12T19:28:08Z</cp:lastPrinted>
  <dcterms:created xsi:type="dcterms:W3CDTF">2023-04-12T18:33:18Z</dcterms:created>
  <dcterms:modified xsi:type="dcterms:W3CDTF">2023-04-12T19:38:02Z</dcterms:modified>
</cp:coreProperties>
</file>